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60" r:id="rId6"/>
    <p:sldId id="272" r:id="rId7"/>
    <p:sldId id="274" r:id="rId8"/>
    <p:sldId id="259" r:id="rId9"/>
    <p:sldId id="270" r:id="rId10"/>
    <p:sldId id="271" r:id="rId11"/>
    <p:sldId id="261" r:id="rId12"/>
    <p:sldId id="273" r:id="rId13"/>
    <p:sldId id="264" r:id="rId14"/>
    <p:sldId id="265" r:id="rId15"/>
    <p:sldId id="266" r:id="rId16"/>
    <p:sldId id="267" r:id="rId17"/>
    <p:sldId id="269" r:id="rId18"/>
    <p:sldId id="268" r:id="rId19"/>
    <p:sldId id="275" r:id="rId20"/>
    <p:sldId id="263" r:id="rId2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E461"/>
    <a:srgbClr val="F3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>
        <p:scale>
          <a:sx n="72" d="100"/>
          <a:sy n="72" d="100"/>
        </p:scale>
        <p:origin x="-123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216BCCD-5FA9-43F7-93D7-38CE48203A8D}" type="datetimeFigureOut">
              <a:rPr lang="es-CO" smtClean="0"/>
              <a:t>15/11/2012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C22FF1F-DCDE-492B-816A-CDE481FAEE65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TOgH29Um5c" TargetMode="External"/><Relationship Id="rId2" Type="http://schemas.openxmlformats.org/officeDocument/2006/relationships/hyperlink" Target="http://www.youtube.com/watch?v=QwbQoFwBQCc&amp;feature=related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slide" Target="slide1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359418">
            <a:off x="1498886" y="744697"/>
            <a:ext cx="5648623" cy="1204306"/>
          </a:xfrm>
        </p:spPr>
        <p:txBody>
          <a:bodyPr>
            <a:normAutofit fontScale="90000"/>
          </a:bodyPr>
          <a:lstStyle/>
          <a:p>
            <a:pPr algn="ctr"/>
            <a:r>
              <a:rPr lang="es-CO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ESTRATEGIA REPRESENTACIONAL </a:t>
            </a:r>
            <a:endParaRPr lang="es-CO" sz="4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3 Flecha derecha">
            <a:hlinkClick r:id="" action="ppaction://hlinkshowjump?jump=nextslide"/>
          </p:cNvPr>
          <p:cNvSpPr/>
          <p:nvPr/>
        </p:nvSpPr>
        <p:spPr>
          <a:xfrm>
            <a:off x="8135888" y="5599344"/>
            <a:ext cx="1008112" cy="488431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050" name="Picture 2" descr="http://4.bp.blogspot.com/_8wnXbms7maM/TMslZ0hvjHI/AAAAAAAAAzE/r_3Iheg9rEQ/s320/comunicac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000" y="2441445"/>
            <a:ext cx="3616394" cy="36163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0838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52736"/>
            <a:ext cx="4608512" cy="4572000"/>
          </a:xfrm>
        </p:spPr>
        <p:txBody>
          <a:bodyPr>
            <a:normAutofit fontScale="70000" lnSpcReduction="2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personalidad de alguien es lo que lo hace tanto distinto como semejante a otros. 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En la teoría de Kelly el postulado de los colorarios individual, comunidad y sociabilidad explican la base de los aspectos singulares y compartidos de la personalidad.</a:t>
            </a:r>
          </a:p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Las personas difieren como interpretan los acontecimientos, por que posee un conjunto único de constructos personales.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9218" name="Picture 2" descr="http://www.solopsicologia.com/wp-content/uploads/la-demencia-semanti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1245">
            <a:off x="5106389" y="1639566"/>
            <a:ext cx="3362670" cy="401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7020272" y="6237312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Atrás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62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Teoría de Maslow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5050904" cy="3778440"/>
          </a:xfrm>
        </p:spPr>
        <p:txBody>
          <a:bodyPr/>
          <a:lstStyle/>
          <a:p>
            <a:pPr algn="just"/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personalidad de cada individuos se basa en su naturaleza interna, que en parte es individual y única y en parte común a otros individuos 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4" name="3 Rectángulo redondeado">
            <a:hlinkClick r:id="rId2" action="ppaction://hlinksldjump"/>
          </p:cNvPr>
          <p:cNvSpPr/>
          <p:nvPr/>
        </p:nvSpPr>
        <p:spPr>
          <a:xfrm>
            <a:off x="7020272" y="6093296"/>
            <a:ext cx="1728192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>
                    <a:lumMod val="10000"/>
                  </a:schemeClr>
                </a:solidFill>
              </a:rPr>
              <a:t>Siguiente</a:t>
            </a:r>
            <a:endParaRPr lang="es-CO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5122" name="Picture 2" descr="http://1.bp.blogspot.com/-HC1UlkgTh4c/T7uQCmis07I/AAAAAAAAC0U/S5W4siahnlQ/s1600/maslo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556792"/>
            <a:ext cx="2044452" cy="259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96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4258816" cy="4572000"/>
          </a:xfrm>
        </p:spPr>
        <p:txBody>
          <a:bodyPr>
            <a:normAutofit fontScale="92500" lnSpcReduction="2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 realzo el lado sano de la personalidad, propuso una jerarquía de necesidades que motivan la conducta human y estudio ampliamente el mas alto nivel de necesidades, la necesidad de autorrealización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10242" name="Picture 2" descr="http://proyeccion.blogspot.es/img/masl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268760"/>
            <a:ext cx="3950153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 redondeado">
            <a:hlinkClick r:id="rId3" action="ppaction://hlinksldjump"/>
          </p:cNvPr>
          <p:cNvSpPr/>
          <p:nvPr/>
        </p:nvSpPr>
        <p:spPr>
          <a:xfrm>
            <a:off x="7380312" y="6093296"/>
            <a:ext cx="1368152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>
                    <a:lumMod val="10000"/>
                  </a:schemeClr>
                </a:solidFill>
              </a:rPr>
              <a:t>Atrás</a:t>
            </a:r>
            <a:endParaRPr lang="es-CO" sz="2400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26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3695" y="-4823"/>
            <a:ext cx="8229600" cy="1399032"/>
          </a:xfrm>
        </p:spPr>
        <p:txBody>
          <a:bodyPr/>
          <a:lstStyle/>
          <a:p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Modelo de la Gestalt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39296"/>
            <a:ext cx="4402832" cy="48980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CO" sz="1800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Se centra principalmente en el presente y el futuro, percepciones del modo de ver el mundo en determinada situación y los cambios proyectivos de este.</a:t>
            </a:r>
          </a:p>
          <a:p>
            <a:pPr>
              <a:buNone/>
            </a:pPr>
            <a:r>
              <a:rPr lang="es-CO" sz="1800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Los aspectos de la personalidad se fundamenta en el trasfondo que se integran y asimilan por medio del conocido Insight.</a:t>
            </a:r>
          </a:p>
          <a:p>
            <a:pPr>
              <a:buNone/>
            </a:pPr>
            <a:r>
              <a:rPr lang="es-CO" sz="1800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Mediante un </a:t>
            </a:r>
            <a:r>
              <a:rPr lang="es-CO" sz="1800" dirty="0" err="1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insight</a:t>
            </a:r>
            <a:r>
              <a:rPr lang="es-CO" sz="1800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 el sujeto "capta", "internaliza" o comprende, una "verdad" revelada. Puede ocurrir inesperadamente, luego de un trabajo profundo, simbólicamente, o mediante el empleo de diversas técnicas afines.</a:t>
            </a:r>
          </a:p>
          <a:p>
            <a:endParaRPr lang="es-CO" sz="1800" dirty="0"/>
          </a:p>
        </p:txBody>
      </p:sp>
      <p:pic>
        <p:nvPicPr>
          <p:cNvPr id="1026" name="Picture 2" descr="http://www.definicionabc.com/wp-content/uploads/psicologia-de-la-gestal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7155">
            <a:off x="6919828" y="804785"/>
            <a:ext cx="1353014" cy="164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ermasyo.es/imagenes/pages/mafalda-gestal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12976"/>
            <a:ext cx="3407239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>
            <a:hlinkClick r:id="rId4" action="ppaction://hlinksldjump"/>
          </p:cNvPr>
          <p:cNvSpPr/>
          <p:nvPr/>
        </p:nvSpPr>
        <p:spPr>
          <a:xfrm>
            <a:off x="7596335" y="6237312"/>
            <a:ext cx="1295685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9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Terapia Gestáltica 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5472608" cy="4572000"/>
          </a:xfrm>
        </p:spPr>
        <p:txBody>
          <a:bodyPr>
            <a:normAutofit fontScale="62500" lnSpcReduction="20000"/>
          </a:bodyPr>
          <a:lstStyle/>
          <a:p>
            <a:pPr marL="64008" indent="0">
              <a:buNone/>
            </a:pP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Esta terapia 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es el continuum del darse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cuenta, donde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libre formación de una </a:t>
            </a:r>
            <a:r>
              <a:rPr lang="es-ES" dirty="0" err="1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gestalt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 de aquello que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más le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preocupa e interesa -o necesita- 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el individuo,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relación, el grupo o la sociedad; pasa a un primer plano donde se pueda plenamente vivenciar y trabajar, para luego fundirse en el trasfondo -asimilarse e integrarse- dejando el primer plano libre para la próxima </a:t>
            </a:r>
            <a:r>
              <a:rPr lang="es-ES" dirty="0" err="1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gestalt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 relevante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.</a:t>
            </a:r>
          </a:p>
          <a:p>
            <a:pPr marL="64008" indent="0">
              <a:buNone/>
            </a:pP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Para la Gestalt las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personas son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responsables de si mismas y de sus actos, puesto que son los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principales agentes para determinar su propia conducta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.</a:t>
            </a:r>
          </a:p>
          <a:p>
            <a:pPr marL="64008" indent="0">
              <a:buNone/>
            </a:pP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Pueden confundir la responsabilidad con el sentimiento de culpa ignoran verdaderos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deseos, necesidades, respuestas al ambiente y alternativas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de determinada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situación.</a:t>
            </a:r>
          </a:p>
          <a:p>
            <a:pPr marL="64008" indent="0">
              <a:buNone/>
            </a:pPr>
            <a:endParaRPr lang="es-ES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2050" name="Picture 2" descr="http://www.psicologia-lacadiera.com/imagenes/terapia-gesta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48880"/>
            <a:ext cx="2381250" cy="2381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3 Rectángulo redondeado">
            <a:hlinkClick r:id="rId3" action="ppaction://hlinksldjump"/>
          </p:cNvPr>
          <p:cNvSpPr/>
          <p:nvPr/>
        </p:nvSpPr>
        <p:spPr>
          <a:xfrm>
            <a:off x="7020272" y="6237312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87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3898776" cy="5400600"/>
          </a:xfrm>
        </p:spPr>
        <p:txBody>
          <a:bodyPr>
            <a:normAutofit fontScale="77500" lnSpcReduction="2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Otro aspecto relevante es el  de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no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darse cuenta es resultado de la falta de contacto del organismo con su ambiente externo, debido a que está sumergido en su propio ambiente interno o fantasías, o de no estar en contacto con la vida interna debido a una fijación en lo externo.</a:t>
            </a:r>
          </a:p>
          <a:p>
            <a:endParaRPr lang="es-CO" dirty="0"/>
          </a:p>
        </p:txBody>
      </p:sp>
      <p:pic>
        <p:nvPicPr>
          <p:cNvPr id="3074" name="Picture 2" descr="http://4.bp.blogspot.com/-C897ogHnIx0/TrbIcxyB0xI/AAAAAAAAAx0/olmR99Rhx7o/s320/Desorientad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9488">
            <a:off x="5214492" y="1640467"/>
            <a:ext cx="3313812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7020272" y="6237312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5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Ley de </a:t>
            </a:r>
            <a:r>
              <a:rPr lang="es-E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Prägnanz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4474840" cy="457200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Este principio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de la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psicología implícito en la  Gestalt,  explica como el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campo se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forma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en la mejor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Gestalt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que permitan las condiciones 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adaptativas a nivel global, los terapeutas consideran que las personas </a:t>
            </a:r>
            <a:r>
              <a:rPr lang="es-ES" dirty="0" err="1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personas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tienen un impulso innato a la sanación.</a:t>
            </a:r>
          </a:p>
          <a:p>
            <a:endParaRPr lang="es-CO" dirty="0"/>
          </a:p>
        </p:txBody>
      </p:sp>
      <p:pic>
        <p:nvPicPr>
          <p:cNvPr id="4098" name="Picture 2" descr="http://www.jorgealonso.com.uy/uploads/images/boletines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24645">
            <a:off x="5580705" y="1988841"/>
            <a:ext cx="2664296" cy="28241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5 Rectángulo redondeado">
            <a:hlinkClick r:id="rId3" action="ppaction://hlinksldjump"/>
          </p:cNvPr>
          <p:cNvSpPr/>
          <p:nvPr/>
        </p:nvSpPr>
        <p:spPr>
          <a:xfrm>
            <a:off x="7172672" y="6173688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solidFill>
                  <a:schemeClr val="accent6"/>
                </a:solidFill>
                <a:latin typeface="Kristen ITC" pitchFamily="66" charset="0"/>
              </a:rPr>
              <a:t>Personalidad </a:t>
            </a:r>
            <a:endParaRPr lang="es-CO" b="1" dirty="0">
              <a:solidFill>
                <a:schemeClr val="accent6"/>
              </a:solidFill>
              <a:latin typeface="Kristen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4311" y="1700808"/>
            <a:ext cx="5122912" cy="4572000"/>
          </a:xfrm>
        </p:spPr>
        <p:txBody>
          <a:bodyPr/>
          <a:lstStyle/>
          <a:p>
            <a:pPr marL="64008" indent="0">
              <a:buNone/>
            </a:pP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Algunos patrones de </a:t>
            </a:r>
            <a:r>
              <a:rPr lang="es-CO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interpretación y anticipación de acontecimientos </a:t>
            </a: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 son los que </a:t>
            </a:r>
            <a:r>
              <a:rPr lang="es-CO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orientan el desarrollo de una personalidad única.</a:t>
            </a:r>
          </a:p>
          <a:p>
            <a:endParaRPr lang="es-CO" dirty="0"/>
          </a:p>
        </p:txBody>
      </p:sp>
      <p:pic>
        <p:nvPicPr>
          <p:cNvPr id="6146" name="Picture 2" descr="http://oratoriaencasa.files.wordpress.com/2012/09/personalid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305">
            <a:off x="5796136" y="2636912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7020272" y="6237312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9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052736"/>
            <a:ext cx="5050904" cy="4572000"/>
          </a:xfrm>
        </p:spPr>
        <p:txBody>
          <a:bodyPr>
            <a:normAutofit fontScale="77500" lnSpcReduction="20000"/>
          </a:bodyPr>
          <a:lstStyle/>
          <a:p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En una persona sana, la figura cambia cuando es necesario, es decir, cuando la necesidad es satisfecha o reemplazada por otra más urgente</a:t>
            </a:r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.</a:t>
            </a:r>
          </a:p>
          <a:p>
            <a:endParaRPr lang="es-ES" dirty="0" smtClean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r>
              <a:rPr lang="es-ES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los </a:t>
            </a:r>
            <a:r>
              <a:rPr lang="es-ES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pacientes pueden superar un impasse debido al énfasis en el contacto afectuoso con el terapeuta, sin que éste les haga el trabajo, es decir, sin rescatarlos o infantilizarlos</a:t>
            </a:r>
          </a:p>
          <a:p>
            <a:endParaRPr lang="es-ES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endParaRPr lang="es-CO" dirty="0"/>
          </a:p>
        </p:txBody>
      </p:sp>
      <p:pic>
        <p:nvPicPr>
          <p:cNvPr id="5122" name="Picture 2" descr="http://t3.gstatic.com/images?q=tbn:ANd9GcTFLfJebKpRNWT69ik_lSDs_wVwd1K7hBTicy06oE6kTZ-cyO8XM3YdX_LK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844824"/>
            <a:ext cx="2505075" cy="1828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7020272" y="6237312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Atrás</a:t>
            </a:r>
            <a:endParaRPr lang="es-CO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8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9358" y="1860464"/>
            <a:ext cx="4392488" cy="3096344"/>
          </a:xfrm>
        </p:spPr>
        <p:txBody>
          <a:bodyPr/>
          <a:lstStyle/>
          <a:p>
            <a:pPr marL="64008" indent="0">
              <a:buNone/>
            </a:pP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A personalidad esta mediada por el futuro y se mantiene por la misma.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548680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Humanismo</a:t>
            </a:r>
            <a:endParaRPr lang="es-CO" sz="36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5" name="4 Rectángulo redondeado">
            <a:hlinkClick r:id="rId2" action="ppaction://hlinksldjump"/>
          </p:cNvPr>
          <p:cNvSpPr/>
          <p:nvPr/>
        </p:nvSpPr>
        <p:spPr>
          <a:xfrm>
            <a:off x="7020272" y="6165304"/>
            <a:ext cx="172819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2">
                    <a:lumMod val="10000"/>
                  </a:schemeClr>
                </a:solidFill>
              </a:rPr>
              <a:t>ATRAS</a:t>
            </a:r>
            <a:endParaRPr lang="es-CO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4338" name="Picture 2" descr="http://celiadominguez.files.wordpress.com/2012/03/fotolia_15486579_x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4775">
            <a:off x="4629859" y="2172327"/>
            <a:ext cx="4038600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19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96093" y="260648"/>
            <a:ext cx="7520940" cy="1008112"/>
          </a:xfrm>
        </p:spPr>
        <p:txBody>
          <a:bodyPr>
            <a:normAutofit/>
          </a:bodyPr>
          <a:lstStyle/>
          <a:p>
            <a:pPr algn="ctr"/>
            <a:r>
              <a:rPr lang="es-CO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Estrategia representacional </a:t>
            </a:r>
            <a:endParaRPr lang="es-CO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157828" y="1859991"/>
            <a:ext cx="3960440" cy="7517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Concepción  de personalidad </a:t>
            </a:r>
            <a:endParaRPr lang="es-CO" sz="2400" b="1" dirty="0">
              <a:solidFill>
                <a:schemeClr val="bg1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9" name="8 Rectángulo redondeado">
            <a:hlinkClick r:id="rId2" action="ppaction://hlinksldjump"/>
          </p:cNvPr>
          <p:cNvSpPr/>
          <p:nvPr/>
        </p:nvSpPr>
        <p:spPr>
          <a:xfrm>
            <a:off x="4319721" y="4167821"/>
            <a:ext cx="3636654" cy="58069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Gestalt</a:t>
            </a:r>
            <a:endParaRPr lang="es-CO" sz="2800" b="1" dirty="0">
              <a:solidFill>
                <a:schemeClr val="bg1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10" name="9 Rectángulo redondeado">
            <a:hlinkClick r:id="rId3" action="ppaction://hlinksldjump"/>
          </p:cNvPr>
          <p:cNvSpPr/>
          <p:nvPr/>
        </p:nvSpPr>
        <p:spPr>
          <a:xfrm>
            <a:off x="4455203" y="3003583"/>
            <a:ext cx="3365691" cy="6854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Humanismo</a:t>
            </a:r>
            <a:r>
              <a:rPr lang="es-CO" sz="2400" b="1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es-CO" sz="2400" b="1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3074" name="Picture 2" descr="https://encrypted-tbn0.gstatic.com/images?q=tbn:ANd9GcQIpXellA06dv4Gu1WsG5dH9EWzYsJpiWzNyTpH19OkicN4O6Eka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0147">
            <a:off x="1108969" y="1926583"/>
            <a:ext cx="2787138" cy="34978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Rectángulo redondeado">
            <a:hlinkClick r:id="rId5" action="ppaction://hlinksldjump"/>
          </p:cNvPr>
          <p:cNvSpPr/>
          <p:nvPr/>
        </p:nvSpPr>
        <p:spPr>
          <a:xfrm>
            <a:off x="4319721" y="5218168"/>
            <a:ext cx="3636654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Material Adicional</a:t>
            </a:r>
            <a:endParaRPr lang="es-CO" sz="2400" b="1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1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15200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solidFill>
                  <a:srgbClr val="20E461"/>
                </a:solidFill>
                <a:latin typeface="Kristen ITC" pitchFamily="66" charset="0"/>
              </a:rPr>
              <a:t>Material Adicional </a:t>
            </a:r>
            <a:br>
              <a:rPr lang="es-CO" b="1" dirty="0" smtClean="0">
                <a:solidFill>
                  <a:srgbClr val="20E461"/>
                </a:solidFill>
                <a:latin typeface="Kristen ITC" pitchFamily="66" charset="0"/>
              </a:rPr>
            </a:br>
            <a:r>
              <a:rPr lang="es-CO" b="1" dirty="0" smtClean="0">
                <a:solidFill>
                  <a:srgbClr val="20E461"/>
                </a:solidFill>
                <a:latin typeface="Kristen ITC" pitchFamily="66" charset="0"/>
              </a:rPr>
              <a:t>( consultas de </a:t>
            </a:r>
            <a:r>
              <a:rPr lang="es-CO" b="1" smtClean="0">
                <a:solidFill>
                  <a:srgbClr val="20E461"/>
                </a:solidFill>
                <a:latin typeface="Kristen ITC" pitchFamily="66" charset="0"/>
              </a:rPr>
              <a:t>gran aporte)</a:t>
            </a:r>
            <a:endParaRPr lang="es-CO" b="1" dirty="0">
              <a:solidFill>
                <a:srgbClr val="20E461"/>
              </a:solidFill>
              <a:latin typeface="Kristen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s-CO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  <a:hlinkClick r:id="rId2"/>
              </a:rPr>
              <a:t>http://</a:t>
            </a: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  <a:hlinkClick r:id="rId2"/>
              </a:rPr>
              <a:t>www.youtube.com/watch?v=QwbQoFwBQCc&amp;feature=related</a:t>
            </a:r>
            <a:endParaRPr lang="es-CO" dirty="0" smtClean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pPr marL="64008" indent="0">
              <a:buNone/>
            </a:pPr>
            <a:r>
              <a:rPr lang="es-CO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  <a:hlinkClick r:id="rId3"/>
              </a:rPr>
              <a:t>http://</a:t>
            </a: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  <a:hlinkClick r:id="rId3"/>
              </a:rPr>
              <a:t>www.youtube.com/watch?v=jTOgH29Um5c</a:t>
            </a:r>
            <a:endParaRPr lang="es-CO" dirty="0" smtClean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pPr marL="64008" indent="0">
              <a:buNone/>
            </a:pP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Cloninger, S. </a:t>
            </a:r>
            <a:r>
              <a:rPr lang="es-CO" dirty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(</a:t>
            </a: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2003).Teorías de la personalidad. Tercera edición. Pearson Educación. México.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4" name="3 Rectángulo redondeado">
            <a:hlinkClick r:id="rId4" action="ppaction://hlinksldjump"/>
          </p:cNvPr>
          <p:cNvSpPr/>
          <p:nvPr/>
        </p:nvSpPr>
        <p:spPr>
          <a:xfrm>
            <a:off x="7524328" y="6021288"/>
            <a:ext cx="108012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2">
                    <a:lumMod val="10000"/>
                  </a:schemeClr>
                </a:solidFill>
              </a:rPr>
              <a:t>Atrás</a:t>
            </a:r>
            <a:endParaRPr lang="es-CO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0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7030" y="764704"/>
            <a:ext cx="752094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s-CO" sz="48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Personalidad </a:t>
            </a:r>
            <a:endParaRPr lang="es-CO" sz="48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76056" y="2060848"/>
            <a:ext cx="3632508" cy="3579849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es-CO" sz="1800" b="0" dirty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La personalidad </a:t>
            </a:r>
            <a:r>
              <a:rPr lang="es-CO" sz="1800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en esta estrategia refleja </a:t>
            </a:r>
            <a:r>
              <a:rPr lang="es-CO" sz="1800" b="0" dirty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la forma </a:t>
            </a:r>
            <a:r>
              <a:rPr lang="es-CO" sz="1800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 en como las personas perciben y representan mentalmente </a:t>
            </a:r>
            <a:r>
              <a:rPr lang="es-CO" sz="1800" b="0" dirty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el </a:t>
            </a:r>
            <a:r>
              <a:rPr lang="es-CO" sz="1800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entorno que les rodea, ligado a sus </a:t>
            </a:r>
            <a:r>
              <a:rPr lang="es-CO" sz="1800" b="0" dirty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pensamientos, sentimientos y </a:t>
            </a:r>
            <a:r>
              <a:rPr lang="es-CO" sz="1800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acciones en dirección de si mismo y </a:t>
            </a:r>
            <a:r>
              <a:rPr lang="es-CO" sz="1800" b="0" dirty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hacia </a:t>
            </a:r>
            <a:r>
              <a:rPr lang="es-CO" sz="1800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otros.   </a:t>
            </a:r>
            <a:endParaRPr lang="es-CO" sz="1800" b="0" dirty="0">
              <a:solidFill>
                <a:schemeClr val="bg1">
                  <a:lumMod val="10000"/>
                </a:schemeClr>
              </a:solidFill>
              <a:latin typeface="Kristen ITC" pitchFamily="66" charset="0"/>
            </a:endParaRPr>
          </a:p>
          <a:p>
            <a:pPr algn="just"/>
            <a:endParaRPr lang="es-CO" sz="1800" dirty="0"/>
          </a:p>
        </p:txBody>
      </p:sp>
      <p:pic>
        <p:nvPicPr>
          <p:cNvPr id="1026" name="Picture 2" descr="http://4.bp.blogspot.com/__H3577pcBPo/S-w_MWKkWGI/AAAAAAAAACs/Zuwgky26HKI/s1600/IMAGINATION_by_archan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5861">
            <a:off x="585851" y="2160769"/>
            <a:ext cx="3930763" cy="28083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3 Rectángulo redondeado">
            <a:hlinkClick r:id="" action="ppaction://hlinkshowjump?jump=previousslide"/>
          </p:cNvPr>
          <p:cNvSpPr/>
          <p:nvPr/>
        </p:nvSpPr>
        <p:spPr>
          <a:xfrm>
            <a:off x="7020272" y="6075061"/>
            <a:ext cx="2016224" cy="5922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Atrás</a:t>
            </a:r>
            <a:r>
              <a:rPr lang="es-CO" sz="2400" dirty="0" smtClean="0"/>
              <a:t> 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190293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752094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Modelo HUMANISTA </a:t>
            </a:r>
            <a:endParaRPr lang="es-CO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17" y="1104707"/>
            <a:ext cx="7344816" cy="48646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3 Rectángulo redondeado">
            <a:hlinkClick r:id="rId3" action="ppaction://hlinksldjump"/>
          </p:cNvPr>
          <p:cNvSpPr/>
          <p:nvPr/>
        </p:nvSpPr>
        <p:spPr>
          <a:xfrm>
            <a:off x="2357090" y="2564904"/>
            <a:ext cx="2718965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bg1">
                    <a:lumMod val="10000"/>
                  </a:schemeClr>
                </a:solidFill>
              </a:rPr>
              <a:t>Teoría George Kelly </a:t>
            </a:r>
            <a:endParaRPr lang="es-CO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2465940" y="1900320"/>
            <a:ext cx="261011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bg1">
                    <a:lumMod val="10000"/>
                  </a:schemeClr>
                </a:solidFill>
              </a:rPr>
              <a:t>Teoría </a:t>
            </a:r>
            <a:r>
              <a:rPr lang="es-CO" dirty="0" smtClean="0">
                <a:solidFill>
                  <a:schemeClr val="accent2">
                    <a:lumMod val="50000"/>
                  </a:schemeClr>
                </a:solidFill>
              </a:rPr>
              <a:t>Carl </a:t>
            </a:r>
            <a:r>
              <a:rPr lang="es-CO" dirty="0" smtClean="0">
                <a:solidFill>
                  <a:schemeClr val="bg1">
                    <a:lumMod val="10000"/>
                  </a:schemeClr>
                </a:solidFill>
              </a:rPr>
              <a:t>Rogers</a:t>
            </a:r>
            <a:endParaRPr lang="es-CO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9 Rectángulo redondeado">
            <a:hlinkClick r:id="rId5" action="ppaction://hlinksldjump"/>
          </p:cNvPr>
          <p:cNvSpPr/>
          <p:nvPr/>
        </p:nvSpPr>
        <p:spPr>
          <a:xfrm>
            <a:off x="2339752" y="3356992"/>
            <a:ext cx="252028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bg1">
                    <a:lumMod val="10000"/>
                  </a:schemeClr>
                </a:solidFill>
              </a:rPr>
              <a:t>Teoría de Maslow </a:t>
            </a:r>
            <a:endParaRPr lang="es-CO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1" name="10 Rectángulo redondeado">
            <a:hlinkClick r:id="rId6" action="ppaction://hlinksldjump"/>
          </p:cNvPr>
          <p:cNvSpPr/>
          <p:nvPr/>
        </p:nvSpPr>
        <p:spPr>
          <a:xfrm>
            <a:off x="5868144" y="6165304"/>
            <a:ext cx="2232248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>
                    <a:lumMod val="10000"/>
                  </a:schemeClr>
                </a:solidFill>
              </a:rPr>
              <a:t>Continuar </a:t>
            </a:r>
            <a:endParaRPr lang="es-CO" sz="24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2 Rectángulo redondeado">
            <a:hlinkClick r:id="rId7" action="ppaction://hlinksldjump"/>
          </p:cNvPr>
          <p:cNvSpPr/>
          <p:nvPr/>
        </p:nvSpPr>
        <p:spPr>
          <a:xfrm>
            <a:off x="2465940" y="4005064"/>
            <a:ext cx="253810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2">
                    <a:lumMod val="10000"/>
                  </a:schemeClr>
                </a:solidFill>
              </a:rPr>
              <a:t>Humanismo</a:t>
            </a:r>
            <a:endParaRPr lang="es-CO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4 Rectángulo redondeado">
            <a:hlinkClick r:id="rId6" action="ppaction://hlinksldjump"/>
          </p:cNvPr>
          <p:cNvSpPr/>
          <p:nvPr/>
        </p:nvSpPr>
        <p:spPr>
          <a:xfrm>
            <a:off x="395536" y="6165304"/>
            <a:ext cx="1368152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</a:rPr>
              <a:t>Atrás</a:t>
            </a:r>
            <a:endParaRPr lang="es-CO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44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Teoría Carl ROGERS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27838" y="1772816"/>
            <a:ext cx="5621248" cy="3579849"/>
          </a:xfrm>
        </p:spPr>
        <p:txBody>
          <a:bodyPr>
            <a:normAutofit fontScale="62500" lnSpcReduction="20000"/>
          </a:bodyPr>
          <a:lstStyle/>
          <a:p>
            <a:pPr marL="64008" indent="0">
              <a:buNone/>
            </a:pPr>
            <a:r>
              <a:rPr lang="es-CO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 </a:t>
            </a:r>
            <a:r>
              <a:rPr lang="es-CO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Carl Rogers (1902 – 1987)</a:t>
            </a:r>
          </a:p>
          <a:p>
            <a:pPr marL="64008" indent="0">
              <a:buNone/>
            </a:pPr>
            <a:r>
              <a:rPr lang="es-CO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Pensaba que las personas tiene tendencias de autorrealización únicas, innatas que guían sus conductas en direcciones positivas.</a:t>
            </a:r>
          </a:p>
          <a:p>
            <a:endParaRPr lang="es-CO" b="0" dirty="0">
              <a:solidFill>
                <a:schemeClr val="bg1">
                  <a:lumMod val="10000"/>
                </a:schemeClr>
              </a:solidFill>
              <a:latin typeface="Kristen ITC" pitchFamily="66" charset="0"/>
            </a:endParaRPr>
          </a:p>
          <a:p>
            <a:pPr marL="64008" indent="0">
              <a:buNone/>
            </a:pPr>
            <a:r>
              <a:rPr lang="es-CO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La tendencia a la realización influyen en las funciones bilógicas y psicológicas</a:t>
            </a:r>
          </a:p>
          <a:p>
            <a:pPr marL="64008" indent="0">
              <a:buNone/>
            </a:pPr>
            <a:r>
              <a:rPr lang="es-CO" b="0" dirty="0" smtClean="0">
                <a:solidFill>
                  <a:schemeClr val="bg1">
                    <a:lumMod val="10000"/>
                  </a:schemeClr>
                </a:solidFill>
                <a:latin typeface="Kristen ITC" pitchFamily="66" charset="0"/>
              </a:rPr>
              <a:t>Según Rogers las personas evalúan cada experiencia que tiene en términos de lo bien que las mantiene o mejor a lo que denomino proceso de valoración organismica</a:t>
            </a:r>
            <a:r>
              <a:rPr lang="es-CO" b="0" dirty="0"/>
              <a:t>.</a:t>
            </a:r>
          </a:p>
        </p:txBody>
      </p:sp>
      <p:pic>
        <p:nvPicPr>
          <p:cNvPr id="4098" name="Picture 2" descr="http://2.bp.blogspot.com/-36SgQ3mlfpE/UDOCTrgjCSI/AAAAAAAAAmw/ygiOYlmgnBE/s1600/roger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4292">
            <a:off x="6717954" y="777228"/>
            <a:ext cx="1763716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100" name="Picture 4" descr="http://2.bp.blogspot.com/-9O5KA3Dv0Fc/UJczNOnQtSI/AAAAAAAAAdE/gznfz2hBSlc/s1600/pensando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95486">
            <a:off x="6560815" y="3933056"/>
            <a:ext cx="174128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 redondeado">
            <a:hlinkClick r:id="rId4" action="ppaction://hlinksldjump"/>
          </p:cNvPr>
          <p:cNvSpPr/>
          <p:nvPr/>
        </p:nvSpPr>
        <p:spPr>
          <a:xfrm>
            <a:off x="323528" y="6135258"/>
            <a:ext cx="1944216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>
                    <a:lumMod val="10000"/>
                  </a:schemeClr>
                </a:solidFill>
              </a:rPr>
              <a:t>siguiente</a:t>
            </a:r>
            <a:endParaRPr lang="es-CO" sz="2400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64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20688"/>
            <a:ext cx="4330824" cy="4572000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El yo es un concepto importante y la concentración en el yo domina toda la estrategia de las representaciones </a:t>
            </a:r>
          </a:p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El constructo teórico que alude a la forma en que las personas se ven así mismas 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566124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Basado en el yo ideal y el yo Real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12290" name="Picture 2" descr="http://www.elle.es/var/ellees/storage/images/pareja-sexo/mente-ok/mi-yo-ideal/1029015-2-esl-ES/de-mi-yo-real-a-mi-yo-ideal_articuloApaisa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9353">
            <a:off x="5960409" y="537106"/>
            <a:ext cx="2731411" cy="204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7164288" y="6030580"/>
            <a:ext cx="1562832" cy="566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2">
                    <a:lumMod val="10000"/>
                  </a:schemeClr>
                </a:solidFill>
              </a:rPr>
              <a:t>SIGUIENTE</a:t>
            </a:r>
            <a:endParaRPr lang="es-CO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2292" name="Picture 4" descr="http://carmesi.files.wordpress.com/2008/07/conocet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1225">
            <a:off x="5140250" y="3008598"/>
            <a:ext cx="2260954" cy="2582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3816424" cy="4896544"/>
          </a:xfrm>
        </p:spPr>
        <p:txBody>
          <a:bodyPr>
            <a:normAutofit fontScale="77500" lnSpcReduction="2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Las conductas  resultan extrañas pues solo en la medida  en que son incongruentes con la forma en que veían antes a la persona.</a:t>
            </a:r>
          </a:p>
          <a:p>
            <a:endParaRPr lang="es-CO" dirty="0" smtClean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desorganización de la personalidad puede  darse por que la persona  que se conduce de formas  no características  siente que no es comprendida.</a:t>
            </a:r>
          </a:p>
          <a:p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13314" name="Picture 2" descr="http://3.bp.blogspot.com/-cDeHHuKco7g/TZS-cfrYANI/AAAAAAAAACs/CQdNeS_oc4U/s1600/INCENT%257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753861"/>
            <a:ext cx="3960440" cy="50693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 redondeado">
            <a:hlinkClick r:id="rId3" action="ppaction://hlinksldjump"/>
          </p:cNvPr>
          <p:cNvSpPr/>
          <p:nvPr/>
        </p:nvSpPr>
        <p:spPr>
          <a:xfrm>
            <a:off x="323528" y="6165304"/>
            <a:ext cx="122413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2">
                    <a:lumMod val="10000"/>
                  </a:schemeClr>
                </a:solidFill>
              </a:rPr>
              <a:t>Atrás</a:t>
            </a:r>
            <a:endParaRPr lang="es-CO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Teoría George KELLY</a:t>
            </a:r>
            <a:endParaRPr lang="es-CO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5338936" cy="4572000"/>
          </a:xfrm>
        </p:spPr>
        <p:txBody>
          <a:bodyPr>
            <a:normAutofit lnSpcReduction="10000"/>
          </a:bodyPr>
          <a:lstStyle/>
          <a:p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Postulo que la personalidad consiste en un conjunto único, organizado de constructos personales, formas de ver las experiencias, que las personas crean para prever acontecimientos en su vida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sp>
        <p:nvSpPr>
          <p:cNvPr id="4" name="3 Rectángulo redondeado">
            <a:hlinkClick r:id="rId2" action="ppaction://hlinksldjump"/>
          </p:cNvPr>
          <p:cNvSpPr/>
          <p:nvPr/>
        </p:nvSpPr>
        <p:spPr>
          <a:xfrm>
            <a:off x="7308304" y="6021288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bg1">
                    <a:lumMod val="10000"/>
                  </a:schemeClr>
                </a:solidFill>
              </a:rPr>
              <a:t>siguiente</a:t>
            </a:r>
            <a:endParaRPr lang="es-CO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7170" name="Picture 2" descr="http://estebanlaso.com/blog/wp-content/uploads/2007/05/george-kell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02064"/>
            <a:ext cx="2532178" cy="30551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9824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80728"/>
            <a:ext cx="6203032" cy="4572000"/>
          </a:xfrm>
        </p:spPr>
        <p:txBody>
          <a:bodyPr/>
          <a:lstStyle/>
          <a:p>
            <a:pPr marL="64008" indent="0">
              <a:buNone/>
            </a:pPr>
            <a:r>
              <a:rPr lang="es-CO" dirty="0" smtClean="0">
                <a:solidFill>
                  <a:schemeClr val="tx2">
                    <a:lumMod val="10000"/>
                  </a:schemeClr>
                </a:solidFill>
                <a:latin typeface="Kristen ITC" pitchFamily="66" charset="0"/>
              </a:rPr>
              <a:t>La base de la percepción de la persona esta en la representación de los acontecimientos que impone para encontrarles sentido.</a:t>
            </a:r>
            <a:endParaRPr lang="es-CO" dirty="0">
              <a:solidFill>
                <a:schemeClr val="tx2">
                  <a:lumMod val="1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8194" name="Picture 2" descr="http://padron.entretemas.com/ques_teori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501008"/>
            <a:ext cx="4886325" cy="29527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467544" y="6085956"/>
            <a:ext cx="1295685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10000"/>
                  </a:schemeClr>
                </a:solidFill>
              </a:rPr>
              <a:t>Siguiente</a:t>
            </a:r>
            <a:endParaRPr lang="es-CO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74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Personalizado 2">
      <a:dk1>
        <a:srgbClr val="FF6699"/>
      </a:dk1>
      <a:lt1>
        <a:srgbClr val="7030A0"/>
      </a:lt1>
      <a:dk2>
        <a:srgbClr val="ED65B3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FFFF00"/>
      </a:accent6>
      <a:hlink>
        <a:srgbClr val="00B0F0"/>
      </a:hlink>
      <a:folHlink>
        <a:srgbClr val="FFC42F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310</TotalTime>
  <Words>826</Words>
  <Application>Microsoft Office PowerPoint</Application>
  <PresentationFormat>Presentación en pantalla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Brío</vt:lpstr>
      <vt:lpstr>ESTRATEGIA REPRESENTACIONAL </vt:lpstr>
      <vt:lpstr>Estrategia representacional </vt:lpstr>
      <vt:lpstr>Personalidad </vt:lpstr>
      <vt:lpstr>Modelo HUMANISTA </vt:lpstr>
      <vt:lpstr>Teoría Carl ROGERS</vt:lpstr>
      <vt:lpstr>Presentación de PowerPoint</vt:lpstr>
      <vt:lpstr>Presentación de PowerPoint</vt:lpstr>
      <vt:lpstr>Teoría George KELLY</vt:lpstr>
      <vt:lpstr>Presentación de PowerPoint</vt:lpstr>
      <vt:lpstr>Presentación de PowerPoint</vt:lpstr>
      <vt:lpstr>Teoría de Maslow</vt:lpstr>
      <vt:lpstr>Presentación de PowerPoint</vt:lpstr>
      <vt:lpstr>Modelo de la Gestalt</vt:lpstr>
      <vt:lpstr>Terapia Gestáltica </vt:lpstr>
      <vt:lpstr>Presentación de PowerPoint</vt:lpstr>
      <vt:lpstr>Ley de Prägnanz</vt:lpstr>
      <vt:lpstr>Personalidad </vt:lpstr>
      <vt:lpstr>Presentación de PowerPoint</vt:lpstr>
      <vt:lpstr>Presentación de PowerPoint</vt:lpstr>
      <vt:lpstr>Material Adicional  ( consultas de gran aporte)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 REPRESENTACIONAL</dc:title>
  <dc:creator>jeniffer torres</dc:creator>
  <cp:lastModifiedBy>personal</cp:lastModifiedBy>
  <cp:revision>57</cp:revision>
  <dcterms:created xsi:type="dcterms:W3CDTF">2012-11-14T02:40:48Z</dcterms:created>
  <dcterms:modified xsi:type="dcterms:W3CDTF">2012-11-15T19:39:50Z</dcterms:modified>
</cp:coreProperties>
</file>